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87" r:id="rId1"/>
  </p:sldMasterIdLst>
  <p:notesMasterIdLst>
    <p:notesMasterId r:id="rId19"/>
  </p:notesMasterIdLst>
  <p:sldIdLst>
    <p:sldId id="256" r:id="rId2"/>
    <p:sldId id="262" r:id="rId3"/>
    <p:sldId id="263" r:id="rId4"/>
    <p:sldId id="268" r:id="rId5"/>
    <p:sldId id="269" r:id="rId6"/>
    <p:sldId id="270" r:id="rId7"/>
    <p:sldId id="264" r:id="rId8"/>
    <p:sldId id="257" r:id="rId9"/>
    <p:sldId id="258" r:id="rId10"/>
    <p:sldId id="259" r:id="rId11"/>
    <p:sldId id="260" r:id="rId12"/>
    <p:sldId id="267" r:id="rId13"/>
    <p:sldId id="265" r:id="rId14"/>
    <p:sldId id="266" r:id="rId15"/>
    <p:sldId id="261" r:id="rId16"/>
    <p:sldId id="271" r:id="rId17"/>
    <p:sldId id="272" r:id="rId1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autoAdjust="0"/>
    <p:restoredTop sz="94598" autoAdjust="0"/>
  </p:normalViewPr>
  <p:slideViewPr>
    <p:cSldViewPr>
      <p:cViewPr varScale="1">
        <p:scale>
          <a:sx n="114" d="100"/>
          <a:sy n="114" d="100"/>
        </p:scale>
        <p:origin x="-728" y="-96"/>
      </p:cViewPr>
      <p:guideLst>
        <p:guide orient="horz" pos="2160"/>
        <p:guide pos="2880"/>
      </p:guideLst>
    </p:cSldViewPr>
  </p:slideViewPr>
  <p:outlineViewPr>
    <p:cViewPr>
      <p:scale>
        <a:sx n="33" d="100"/>
        <a:sy n="33" d="100"/>
      </p:scale>
      <p:origin x="3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4E4CE7-B601-4845-9651-89424C5E919D}" type="datetimeFigureOut">
              <a:rPr lang="it-IT" smtClean="0"/>
              <a:pPr/>
              <a:t>15-03-2011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B14213-1938-4F73-88E1-F72F3A9BF86D}"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5B14213-1938-4F73-88E1-F72F3A9BF86D}" type="slidenum">
              <a:rPr lang="it-IT" smtClean="0"/>
              <a:pPr/>
              <a:t>16</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titolo">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it-IT" smtClean="0"/>
              <a:t>Fare clic per modificare stile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
        <p:nvSpPr>
          <p:cNvPr id="4" name="Date Placeholder 3"/>
          <p:cNvSpPr>
            <a:spLocks noGrp="1"/>
          </p:cNvSpPr>
          <p:nvPr>
            <p:ph type="dt" sz="half" idx="10"/>
          </p:nvPr>
        </p:nvSpPr>
        <p:spPr/>
        <p:txBody>
          <a:bodyPr/>
          <a:lstStyle/>
          <a:p>
            <a:fld id="{17991DED-4AFE-47BF-9EC4-DB590A8F44B7}" type="datetimeFigureOut">
              <a:rPr lang="it-IT" smtClean="0"/>
              <a:pPr/>
              <a:t>15-03-2011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36AA4EB-79AF-4B3B-8D74-C8B53AD0E9C5}"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it-IT" smtClean="0"/>
              <a:t>Fare clic per modificare stile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17991DED-4AFE-47BF-9EC4-DB590A8F44B7}" type="datetimeFigureOut">
              <a:rPr lang="it-IT" smtClean="0"/>
              <a:pPr/>
              <a:t>15-03-2011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36AA4EB-79AF-4B3B-8D74-C8B53AD0E9C5}" type="slidenum">
              <a:rPr lang="it-IT" smtClean="0"/>
              <a:pPr/>
              <a:t>‹n.›</a:t>
            </a:fld>
            <a:endParaRPr lang="it-IT"/>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17991DED-4AFE-47BF-9EC4-DB590A8F44B7}" type="datetimeFigureOut">
              <a:rPr lang="it-IT" smtClean="0"/>
              <a:pPr/>
              <a:t>15-03-2011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36AA4EB-79AF-4B3B-8D74-C8B53AD0E9C5}"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it-IT" smtClean="0"/>
              <a:t>Fare clic per modificare stile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17991DED-4AFE-47BF-9EC4-DB590A8F44B7}" type="datetimeFigureOut">
              <a:rPr lang="it-IT" smtClean="0"/>
              <a:pPr/>
              <a:t>15-03-2011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36AA4EB-79AF-4B3B-8D74-C8B53AD0E9C5}"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17991DED-4AFE-47BF-9EC4-DB590A8F44B7}" type="datetimeFigureOut">
              <a:rPr lang="it-IT" smtClean="0"/>
              <a:pPr/>
              <a:t>15-03-2011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36AA4EB-79AF-4B3B-8D74-C8B53AD0E9C5}"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Diapositiva titolo con immagin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it-IT" smtClean="0"/>
              <a:t>Fare clic per modificare stile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
        <p:nvSpPr>
          <p:cNvPr id="4" name="Date Placeholder 3"/>
          <p:cNvSpPr>
            <a:spLocks noGrp="1"/>
          </p:cNvSpPr>
          <p:nvPr>
            <p:ph type="dt" sz="half" idx="10"/>
          </p:nvPr>
        </p:nvSpPr>
        <p:spPr/>
        <p:txBody>
          <a:bodyPr/>
          <a:lstStyle/>
          <a:p>
            <a:fld id="{17991DED-4AFE-47BF-9EC4-DB590A8F44B7}" type="datetimeFigureOut">
              <a:rPr lang="it-IT" smtClean="0"/>
              <a:pPr/>
              <a:t>15-03-2011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36AA4EB-79AF-4B3B-8D74-C8B53AD0E9C5}" type="slidenum">
              <a:rPr lang="it-IT" smtClean="0"/>
              <a:pPr/>
              <a:t>‹n.›</a:t>
            </a:fld>
            <a:endParaRPr lang="it-IT"/>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it-IT" smtClean="0"/>
              <a:t>Fare clic per modificare stile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17991DED-4AFE-47BF-9EC4-DB590A8F44B7}" type="datetimeFigureOut">
              <a:rPr lang="it-IT" smtClean="0"/>
              <a:pPr/>
              <a:t>15-03-2011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36AA4EB-79AF-4B3B-8D74-C8B53AD0E9C5}"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it-IT" smtClean="0"/>
              <a:t>Fare clic per modificare stile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Date Placeholder 4"/>
          <p:cNvSpPr>
            <a:spLocks noGrp="1"/>
          </p:cNvSpPr>
          <p:nvPr>
            <p:ph type="dt" sz="half" idx="10"/>
          </p:nvPr>
        </p:nvSpPr>
        <p:spPr/>
        <p:txBody>
          <a:bodyPr/>
          <a:lstStyle/>
          <a:p>
            <a:fld id="{17991DED-4AFE-47BF-9EC4-DB590A8F44B7}" type="datetimeFigureOut">
              <a:rPr lang="it-IT" smtClean="0"/>
              <a:pPr/>
              <a:t>15-03-2011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36AA4EB-79AF-4B3B-8D74-C8B53AD0E9C5}"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7" name="Date Placeholder 6"/>
          <p:cNvSpPr>
            <a:spLocks noGrp="1"/>
          </p:cNvSpPr>
          <p:nvPr>
            <p:ph type="dt" sz="half" idx="10"/>
          </p:nvPr>
        </p:nvSpPr>
        <p:spPr/>
        <p:txBody>
          <a:bodyPr/>
          <a:lstStyle/>
          <a:p>
            <a:fld id="{17991DED-4AFE-47BF-9EC4-DB590A8F44B7}" type="datetimeFigureOut">
              <a:rPr lang="it-IT" smtClean="0"/>
              <a:pPr/>
              <a:t>15-03-2011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36AA4EB-79AF-4B3B-8D74-C8B53AD0E9C5}"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Date Placeholder 2"/>
          <p:cNvSpPr>
            <a:spLocks noGrp="1"/>
          </p:cNvSpPr>
          <p:nvPr>
            <p:ph type="dt" sz="half" idx="10"/>
          </p:nvPr>
        </p:nvSpPr>
        <p:spPr/>
        <p:txBody>
          <a:bodyPr/>
          <a:lstStyle/>
          <a:p>
            <a:fld id="{17991DED-4AFE-47BF-9EC4-DB590A8F44B7}" type="datetimeFigureOut">
              <a:rPr lang="it-IT" smtClean="0"/>
              <a:pPr/>
              <a:t>15-03-2011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36AA4EB-79AF-4B3B-8D74-C8B53AD0E9C5}"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91DED-4AFE-47BF-9EC4-DB590A8F44B7}" type="datetimeFigureOut">
              <a:rPr lang="it-IT" smtClean="0"/>
              <a:pPr/>
              <a:t>15-03-2011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36AA4EB-79AF-4B3B-8D74-C8B53AD0E9C5}"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it-IT" smtClean="0"/>
              <a:t>Fare clic per modificare stile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17991DED-4AFE-47BF-9EC4-DB590A8F44B7}" type="datetimeFigureOut">
              <a:rPr lang="it-IT" smtClean="0"/>
              <a:pPr/>
              <a:t>15-03-2011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36AA4EB-79AF-4B3B-8D74-C8B53AD0E9C5}"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it-IT" smtClean="0"/>
              <a:t>Fare clic per modificare stile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17991DED-4AFE-47BF-9EC4-DB590A8F44B7}" type="datetimeFigureOut">
              <a:rPr lang="it-IT" smtClean="0"/>
              <a:pPr/>
              <a:t>15-03-2011</a:t>
            </a:fld>
            <a:endParaRPr lang="it-IT"/>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it-IT"/>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36AA4EB-79AF-4B3B-8D74-C8B53AD0E9C5}"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6.xml"/><Relationship Id="rId4" Type="http://schemas.openxmlformats.org/officeDocument/2006/relationships/slide" Target="slide12.xml"/><Relationship Id="rId1" Type="http://schemas.openxmlformats.org/officeDocument/2006/relationships/slideLayout" Target="../slideLayouts/slideLayout2.xml"/><Relationship Id="rId2" Type="http://schemas.openxmlformats.org/officeDocument/2006/relationships/slide" Target="slide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1.xml"/></Relationships>
</file>

<file path=ppt/slides/_rels/slide16.xml.rels><?xml version="1.0" encoding="UTF-8" standalone="yes"?>
<Relationships xmlns="http://schemas.openxmlformats.org/package/2006/relationships"><Relationship Id="rId3" Type="http://schemas.openxmlformats.org/officeDocument/2006/relationships/slide" Target="slide11.xml"/><Relationship Id="rId4" Type="http://schemas.openxmlformats.org/officeDocument/2006/relationships/image" Target="../media/image11.jpeg"/><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audio" Target="file://localhost/Users/oppfabr/Documents/musica/Serbi%20Iddio-%20Italiano.mp3" TargetMode="External"/><Relationship Id="rId2" Type="http://schemas.openxmlformats.org/officeDocument/2006/relationships/slideLayout" Target="../slideLayouts/slideLayout2.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9.xml"/><Relationship Id="rId3" Type="http://schemas.openxmlformats.org/officeDocument/2006/relationships/slide" Target="slide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Gli Asburgo</a:t>
            </a:r>
            <a:br>
              <a:rPr lang="it-IT" dirty="0" smtClean="0"/>
            </a:br>
            <a:r>
              <a:rPr lang="it-IT" dirty="0" smtClean="0"/>
              <a:t>La storia e il mito</a:t>
            </a:r>
            <a:endParaRPr lang="it-IT" dirty="0"/>
          </a:p>
        </p:txBody>
      </p:sp>
      <p:sp>
        <p:nvSpPr>
          <p:cNvPr id="3" name="Sottotitolo 2"/>
          <p:cNvSpPr>
            <a:spLocks noGrp="1"/>
          </p:cNvSpPr>
          <p:nvPr>
            <p:ph type="subTitle" idx="1"/>
          </p:nvPr>
        </p:nvSpPr>
        <p:spPr/>
        <p:txBody>
          <a:bodyPr/>
          <a:lstStyle/>
          <a:p>
            <a:r>
              <a:rPr lang="it-IT" dirty="0" smtClean="0"/>
              <a:t>Impero, armonia, pace e guerra</a:t>
            </a:r>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Nazioni</a:t>
            </a:r>
            <a:endParaRPr lang="it-IT" dirty="0"/>
          </a:p>
        </p:txBody>
      </p:sp>
      <p:sp>
        <p:nvSpPr>
          <p:cNvPr id="3" name="Segnaposto contenuto 2"/>
          <p:cNvSpPr>
            <a:spLocks noGrp="1"/>
          </p:cNvSpPr>
          <p:nvPr>
            <p:ph idx="1"/>
          </p:nvPr>
        </p:nvSpPr>
        <p:spPr/>
        <p:txBody>
          <a:bodyPr>
            <a:normAutofit fontScale="92500" lnSpcReduction="20000"/>
          </a:bodyPr>
          <a:lstStyle/>
          <a:p>
            <a:r>
              <a:rPr lang="it-IT" sz="2800" dirty="0" smtClean="0"/>
              <a:t>La nazione nell’Ottocento, nasce con la coscienza che il popolo, la comunità ha diritto di esercitare la sovranità politica su uno specifico territorio.</a:t>
            </a:r>
          </a:p>
          <a:p>
            <a:r>
              <a:rPr lang="it-IT" sz="2800" dirty="0" smtClean="0"/>
              <a:t>La nazione presuppone un processo di formazione identitario (costruzione di una identità omogenea).</a:t>
            </a:r>
          </a:p>
          <a:p>
            <a:r>
              <a:rPr lang="it-IT" sz="2800" dirty="0" smtClean="0"/>
              <a:t>Rispetto al popolo la nazione aggiunge una volontà politica. Il popolo c’è (è qualcosa di </a:t>
            </a:r>
            <a:r>
              <a:rPr lang="it-IT" sz="2800" i="1" dirty="0" smtClean="0"/>
              <a:t>naturale</a:t>
            </a:r>
            <a:r>
              <a:rPr lang="it-IT" sz="2800" dirty="0" smtClean="0"/>
              <a:t>), la nazione si fa (è qualcosa di </a:t>
            </a:r>
            <a:r>
              <a:rPr lang="it-IT" sz="2800" i="1" dirty="0" smtClean="0"/>
              <a:t>artificiale</a:t>
            </a:r>
            <a:r>
              <a:rPr lang="it-IT" sz="2800" dirty="0" smtClean="0"/>
              <a:t>).</a:t>
            </a:r>
          </a:p>
          <a:p>
            <a:endParaRPr lang="it-IT"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Impero sovranazionale</a:t>
            </a:r>
            <a:endParaRPr lang="it-IT" dirty="0"/>
          </a:p>
        </p:txBody>
      </p:sp>
      <p:sp>
        <p:nvSpPr>
          <p:cNvPr id="3" name="Segnaposto contenuto 2"/>
          <p:cNvSpPr>
            <a:spLocks noGrp="1"/>
          </p:cNvSpPr>
          <p:nvPr>
            <p:ph idx="1"/>
          </p:nvPr>
        </p:nvSpPr>
        <p:spPr/>
        <p:txBody>
          <a:bodyPr>
            <a:normAutofit fontScale="92500"/>
          </a:bodyPr>
          <a:lstStyle/>
          <a:p>
            <a:r>
              <a:rPr lang="it-IT" sz="2400" dirty="0" smtClean="0"/>
              <a:t>L’impero asburgico sarà un luogo confuso (la </a:t>
            </a:r>
            <a:r>
              <a:rPr lang="it-IT" sz="2400" dirty="0" smtClean="0">
                <a:hlinkClick r:id="rId2" action="ppaction://hlinksldjump"/>
              </a:rPr>
              <a:t>Cacania</a:t>
            </a:r>
            <a:r>
              <a:rPr lang="it-IT" sz="2400" dirty="0" smtClean="0"/>
              <a:t>), ma lo è perché rispecchia un ordine che non è quello dello Stato (un potere che si diffonde in modo uniforme e uguale su tutti, un potere che si impone). È un ordine che nasce dall’armonia di popoli diversi. Non si </a:t>
            </a:r>
            <a:r>
              <a:rPr lang="it-IT" sz="2400" i="1" dirty="0" smtClean="0"/>
              <a:t>impone</a:t>
            </a:r>
            <a:r>
              <a:rPr lang="it-IT" sz="2400" dirty="0" smtClean="0"/>
              <a:t> sui popoli, li </a:t>
            </a:r>
            <a:r>
              <a:rPr lang="it-IT" sz="2400" i="1" dirty="0" smtClean="0"/>
              <a:t>compone</a:t>
            </a:r>
            <a:r>
              <a:rPr lang="it-IT" sz="2400" dirty="0" smtClean="0"/>
              <a:t>. Li riconosce e li lega tra loro nella figura dell’imperatore. Unità, non uniformità.</a:t>
            </a:r>
          </a:p>
          <a:p>
            <a:r>
              <a:rPr lang="it-IT" sz="2400" dirty="0" smtClean="0">
                <a:hlinkClick r:id="rId3" action="ppaction://hlinksldjump"/>
              </a:rPr>
              <a:t>Francesco Giuseppe </a:t>
            </a:r>
            <a:r>
              <a:rPr lang="it-IT" sz="2400" dirty="0" smtClean="0"/>
              <a:t>è il simbolo di quest’ordine garbato e gentile.</a:t>
            </a:r>
          </a:p>
          <a:p>
            <a:r>
              <a:rPr lang="it-IT" sz="2400" dirty="0" smtClean="0"/>
              <a:t>Egli rappresenta l’impero e l’ordine come solitudine, impotenza e </a:t>
            </a:r>
            <a:r>
              <a:rPr lang="it-IT" sz="2400" dirty="0" smtClean="0">
                <a:hlinkClick r:id="rId4" action="ppaction://hlinksldjump"/>
              </a:rPr>
              <a:t>saggezza</a:t>
            </a:r>
            <a:r>
              <a:rPr lang="it-IT" sz="2400" dirty="0" smtClean="0"/>
              <a:t>. (Magris)</a:t>
            </a:r>
            <a:endParaRPr lang="it-IT"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La saggezza dell’imperatore</a:t>
            </a:r>
            <a:endParaRPr lang="it-IT" dirty="0"/>
          </a:p>
        </p:txBody>
      </p:sp>
      <p:sp>
        <p:nvSpPr>
          <p:cNvPr id="3" name="Segnaposto contenuto 2"/>
          <p:cNvSpPr>
            <a:spLocks noGrp="1"/>
          </p:cNvSpPr>
          <p:nvPr>
            <p:ph idx="1"/>
          </p:nvPr>
        </p:nvSpPr>
        <p:spPr/>
        <p:txBody>
          <a:bodyPr>
            <a:normAutofit/>
          </a:bodyPr>
          <a:lstStyle/>
          <a:p>
            <a:r>
              <a:rPr lang="it-IT" sz="2000" i="1" dirty="0" smtClean="0"/>
              <a:t>Attraverso l’alta finestra a volta l’Imperatore vide sorgere il sole di Dio. Si fece il segno della croce e piegò il ginocchio. Da tempi immemorabili, ogni mattina, aveva visto levarsi il sole. Per tutta la vita si era quasi sempre alzato ancor prima di lui, come un soldato si alza prima di un suo superiore … </a:t>
            </a:r>
            <a:r>
              <a:rPr lang="it-IT" sz="2000" dirty="0" smtClean="0"/>
              <a:t>[Ma] </a:t>
            </a:r>
            <a:r>
              <a:rPr lang="it-IT" sz="2000" i="1" dirty="0" smtClean="0"/>
              <a:t>già lo vedeva frantumato e disperso, spartito tra i molti popoli del suo vasto impero. Per lui il grande sole dorato degli Asburgo tramontava, si scomponeva, fracassato nell’abisso dei mondi, in tante piccole sfere solari che come astri indipendenti dovevano a loro volta illuminare nazioni indipendenti. Si vede che non se la sentono proprio più di essere governati da me! Pensò il vecchio. Non ci si può far nulla, soggiunse in cuor suo. Perché era un austriaco … </a:t>
            </a:r>
            <a:r>
              <a:rPr lang="it-IT" sz="2000" dirty="0" smtClean="0"/>
              <a:t>( J. Roth, </a:t>
            </a:r>
            <a:r>
              <a:rPr lang="it-IT" sz="2000" i="1" dirty="0" smtClean="0"/>
              <a:t>La marcia di Radetzsky</a:t>
            </a:r>
            <a:r>
              <a:rPr lang="it-IT" sz="2000" dirty="0" smtClean="0"/>
              <a:t>)</a:t>
            </a:r>
            <a:endParaRPr lang="it-IT" sz="20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Senso barocco della vanità</a:t>
            </a:r>
            <a:endParaRPr lang="it-IT" dirty="0"/>
          </a:p>
        </p:txBody>
      </p:sp>
      <p:pic>
        <p:nvPicPr>
          <p:cNvPr id="4" name="Segnaposto contenuto 3" descr="cripta dei cappuccini1.jpg"/>
          <p:cNvPicPr>
            <a:picLocks noGrp="1" noChangeAspect="1"/>
          </p:cNvPicPr>
          <p:nvPr>
            <p:ph idx="1"/>
          </p:nvPr>
        </p:nvPicPr>
        <p:blipFill>
          <a:blip r:embed="rId2" cstate="print"/>
          <a:srcRect l="-19435" r="-19435"/>
          <a:stretch>
            <a:fillRect/>
          </a:stretch>
        </p:blip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Cripta dei Cappuccini</a:t>
            </a:r>
            <a:endParaRPr lang="it-IT" dirty="0"/>
          </a:p>
        </p:txBody>
      </p:sp>
      <p:pic>
        <p:nvPicPr>
          <p:cNvPr id="4" name="Segnaposto contenuto 3" descr="cripta dei cappuccini2.jpg"/>
          <p:cNvPicPr>
            <a:picLocks noGrp="1" noChangeAspect="1"/>
          </p:cNvPicPr>
          <p:nvPr>
            <p:ph idx="1"/>
          </p:nvPr>
        </p:nvPicPr>
        <p:blipFill>
          <a:blip r:embed="rId2" cstate="print"/>
          <a:srcRect l="-16658" r="-16658"/>
          <a:stretch>
            <a:fillRect/>
          </a:stretch>
        </p:blip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Cacania</a:t>
            </a:r>
            <a:endParaRPr lang="it-IT" dirty="0"/>
          </a:p>
        </p:txBody>
      </p:sp>
      <p:sp>
        <p:nvSpPr>
          <p:cNvPr id="3" name="Segnaposto contenuto 2"/>
          <p:cNvSpPr>
            <a:spLocks noGrp="1"/>
          </p:cNvSpPr>
          <p:nvPr>
            <p:ph idx="1"/>
          </p:nvPr>
        </p:nvSpPr>
        <p:spPr/>
        <p:txBody>
          <a:bodyPr>
            <a:normAutofit lnSpcReduction="10000"/>
          </a:bodyPr>
          <a:lstStyle/>
          <a:p>
            <a:r>
              <a:rPr lang="it-IT" dirty="0" smtClean="0"/>
              <a:t>K. u. K., Kaiserlich und Königlich. Monarchia imperial- regia.</a:t>
            </a:r>
          </a:p>
          <a:p>
            <a:endParaRPr lang="it-IT" dirty="0" smtClean="0"/>
          </a:p>
          <a:p>
            <a:endParaRPr lang="it-IT" dirty="0" smtClean="0"/>
          </a:p>
          <a:p>
            <a:endParaRPr lang="it-IT" dirty="0" smtClean="0"/>
          </a:p>
          <a:p>
            <a:endParaRPr lang="it-IT" dirty="0" smtClean="0"/>
          </a:p>
          <a:p>
            <a:endParaRPr lang="it-IT" dirty="0" smtClean="0"/>
          </a:p>
          <a:p>
            <a:r>
              <a:rPr lang="it-IT" sz="1600" dirty="0" smtClean="0">
                <a:hlinkClick r:id="rId2" action="ppaction://hlinksldjump"/>
              </a:rPr>
              <a:t>riprendi</a:t>
            </a:r>
            <a:endParaRPr lang="it-IT"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Francesco Giuseppe</a:t>
            </a:r>
            <a:endParaRPr lang="it-IT" dirty="0"/>
          </a:p>
        </p:txBody>
      </p:sp>
      <p:sp>
        <p:nvSpPr>
          <p:cNvPr id="7" name="Segnaposto testo 6"/>
          <p:cNvSpPr>
            <a:spLocks noGrp="1"/>
          </p:cNvSpPr>
          <p:nvPr>
            <p:ph type="body" sz="half" idx="2"/>
          </p:nvPr>
        </p:nvSpPr>
        <p:spPr/>
        <p:txBody>
          <a:bodyPr>
            <a:normAutofit/>
          </a:bodyPr>
          <a:lstStyle/>
          <a:p>
            <a:endParaRPr lang="it-IT" dirty="0" smtClean="0"/>
          </a:p>
          <a:p>
            <a:endParaRPr lang="it-IT" dirty="0" smtClean="0"/>
          </a:p>
          <a:p>
            <a:r>
              <a:rPr lang="it-IT" dirty="0" smtClean="0">
                <a:hlinkClick r:id="rId3" action="ppaction://hlinksldjump"/>
              </a:rPr>
              <a:t>riprendi</a:t>
            </a:r>
            <a:endParaRPr lang="it-IT" dirty="0"/>
          </a:p>
        </p:txBody>
      </p:sp>
      <p:pic>
        <p:nvPicPr>
          <p:cNvPr id="4" name="Segnaposto contenuto 3" descr="francesco giuseppe.jpg"/>
          <p:cNvPicPr>
            <a:picLocks noGrp="1" noChangeAspect="1"/>
          </p:cNvPicPr>
          <p:nvPr>
            <p:ph type="pic" idx="1"/>
          </p:nvPr>
        </p:nvPicPr>
        <p:blipFill>
          <a:blip r:embed="rId4" cstate="print">
            <a:duotone>
              <a:schemeClr val="accent2">
                <a:shade val="45000"/>
                <a:satMod val="135000"/>
              </a:schemeClr>
              <a:prstClr val="white"/>
            </a:duotone>
          </a:blip>
          <a:srcRect t="-23504" b="-23504"/>
          <a:stretch>
            <a:fillRect/>
          </a:stretch>
        </p:blip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Inno asburgico (Haydn, 1797)</a:t>
            </a:r>
            <a:endParaRPr lang="it-IT" dirty="0"/>
          </a:p>
        </p:txBody>
      </p:sp>
      <p:sp>
        <p:nvSpPr>
          <p:cNvPr id="6" name="Segnaposto contenuto 5"/>
          <p:cNvSpPr>
            <a:spLocks noGrp="1"/>
          </p:cNvSpPr>
          <p:nvPr>
            <p:ph idx="1"/>
          </p:nvPr>
        </p:nvSpPr>
        <p:spPr/>
        <p:txBody>
          <a:bodyPr>
            <a:normAutofit fontScale="92500" lnSpcReduction="10000"/>
          </a:bodyPr>
          <a:lstStyle/>
          <a:p>
            <a:r>
              <a:rPr lang="it-IT" sz="2800" dirty="0" smtClean="0"/>
              <a:t>Serbi Dio l’Austriaco Regno,</a:t>
            </a:r>
            <a:br>
              <a:rPr lang="it-IT" sz="2800" dirty="0" smtClean="0"/>
            </a:br>
            <a:r>
              <a:rPr lang="it-IT" sz="2800" dirty="0" smtClean="0"/>
              <a:t>Guardi il nostro Imperator</a:t>
            </a:r>
            <a:br>
              <a:rPr lang="it-IT" sz="2800" dirty="0" smtClean="0"/>
            </a:br>
            <a:r>
              <a:rPr lang="it-IT" sz="2800" dirty="0" smtClean="0"/>
              <a:t>Nella fede gli è sostegno,</a:t>
            </a:r>
            <a:br>
              <a:rPr lang="it-IT" sz="2800" dirty="0" smtClean="0"/>
            </a:br>
            <a:r>
              <a:rPr lang="it-IT" sz="2800" dirty="0" smtClean="0"/>
              <a:t>Regga noi con saggio amor!</a:t>
            </a:r>
            <a:br>
              <a:rPr lang="it-IT" sz="2800" dirty="0" smtClean="0"/>
            </a:br>
            <a:r>
              <a:rPr lang="it-IT" sz="2800" dirty="0" smtClean="0"/>
              <a:t>Difendiamo il serto avito,</a:t>
            </a:r>
            <a:br>
              <a:rPr lang="it-IT" sz="2800" dirty="0" smtClean="0"/>
            </a:br>
            <a:r>
              <a:rPr lang="it-IT" sz="2800" dirty="0" smtClean="0"/>
              <a:t>Che Gli adorna il regio crin;</a:t>
            </a:r>
          </a:p>
          <a:p>
            <a:pPr>
              <a:buNone/>
            </a:pPr>
            <a:r>
              <a:rPr lang="it-IT" sz="2800" dirty="0" smtClean="0"/>
              <a:t> </a:t>
            </a:r>
          </a:p>
          <a:p>
            <a:r>
              <a:rPr lang="it-IT" sz="2800" i="1" dirty="0" smtClean="0"/>
              <a:t>2 volte</a:t>
            </a:r>
            <a:r>
              <a:rPr lang="it-IT" sz="2800" dirty="0" smtClean="0"/>
              <a:t> - Sempre d'Austria il soglio unito,</a:t>
            </a:r>
          </a:p>
          <a:p>
            <a:pPr>
              <a:buNone/>
            </a:pPr>
            <a:r>
              <a:rPr lang="it-IT" sz="2800" dirty="0" smtClean="0"/>
              <a:t>    Sia d’Asburgo col destin!  </a:t>
            </a:r>
            <a:r>
              <a:rPr lang="it-IT" sz="2800" dirty="0" smtClean="0"/>
              <a:t> </a:t>
            </a:r>
          </a:p>
        </p:txBody>
      </p:sp>
      <p:pic>
        <p:nvPicPr>
          <p:cNvPr id="7" name="Serbi Iddio- Italiano.mp3">
            <a:hlinkClick r:id="" action="ppaction://media"/>
          </p:cNvPr>
          <p:cNvPicPr>
            <a:picLocks noRot="1" noChangeAspect="1"/>
          </p:cNvPicPr>
          <p:nvPr>
            <a:audioFile r:link="rId1"/>
          </p:nvPr>
        </p:nvPicPr>
        <p:blipFill>
          <a:blip r:embed="rId3"/>
          <a:stretch>
            <a:fillRect/>
          </a:stretch>
        </p:blipFill>
        <p:spPr>
          <a:xfrm>
            <a:off x="5638800" y="5334000"/>
            <a:ext cx="249237" cy="2492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695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Sacro romano impero</a:t>
            </a:r>
          </a:p>
        </p:txBody>
      </p:sp>
      <p:pic>
        <p:nvPicPr>
          <p:cNvPr id="4" name="Segnaposto contenuto 3" descr="sacro romano impero di carlomagno.jpg"/>
          <p:cNvPicPr>
            <a:picLocks noGrp="1" noChangeAspect="1"/>
          </p:cNvPicPr>
          <p:nvPr>
            <p:ph idx="1"/>
          </p:nvPr>
        </p:nvPicPr>
        <p:blipFill>
          <a:blip r:embed="rId2" cstate="print"/>
          <a:srcRect l="-33156" r="-33156"/>
          <a:stretch>
            <a:fillRect/>
          </a:stretch>
        </p:blipFill>
        <p:spPr>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Sacro romano impero germanico</a:t>
            </a:r>
            <a:endParaRPr lang="it-IT" dirty="0"/>
          </a:p>
        </p:txBody>
      </p:sp>
      <p:pic>
        <p:nvPicPr>
          <p:cNvPr id="6" name="Segnaposto contenuto 5" descr="sacro romano impero germanico.jpg"/>
          <p:cNvPicPr>
            <a:picLocks noGrp="1" noChangeAspect="1"/>
          </p:cNvPicPr>
          <p:nvPr>
            <p:ph idx="1"/>
          </p:nvPr>
        </p:nvPicPr>
        <p:blipFill>
          <a:blip r:embed="rId2" cstate="print"/>
          <a:stretch>
            <a:fillRect/>
          </a:stretch>
        </p:blipFill>
        <p:spPr>
          <a:xfrm>
            <a:off x="1981200" y="1600200"/>
            <a:ext cx="4832604" cy="4846987"/>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L’Impero di Carlo V</a:t>
            </a:r>
            <a:endParaRPr lang="it-IT" dirty="0"/>
          </a:p>
        </p:txBody>
      </p:sp>
      <p:pic>
        <p:nvPicPr>
          <p:cNvPr id="4" name="Segnaposto contenuto 3" descr="Impero_di_Carlo_V3.jpg"/>
          <p:cNvPicPr>
            <a:picLocks noGrp="1" noChangeAspect="1"/>
          </p:cNvPicPr>
          <p:nvPr>
            <p:ph idx="1"/>
          </p:nvPr>
        </p:nvPicPr>
        <p:blipFill>
          <a:blip r:embed="rId2" cstate="print"/>
          <a:srcRect l="-6973" r="-6973"/>
          <a:stretch>
            <a:fillRect/>
          </a:stretch>
        </p:blip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Impero austro ungarico (1867)</a:t>
            </a:r>
            <a:endParaRPr lang="it-IT" dirty="0"/>
          </a:p>
        </p:txBody>
      </p:sp>
      <p:pic>
        <p:nvPicPr>
          <p:cNvPr id="4" name="Segnaposto contenuto 3" descr="impero austro ungarico1.jpg"/>
          <p:cNvPicPr>
            <a:picLocks noGrp="1" noChangeAspect="1"/>
          </p:cNvPicPr>
          <p:nvPr>
            <p:ph idx="1"/>
          </p:nvPr>
        </p:nvPicPr>
        <p:blipFill>
          <a:blip r:embed="rId2" cstate="print"/>
          <a:srcRect l="-13649" r="-13649"/>
          <a:stretch>
            <a:fillRect/>
          </a:stretch>
        </p:blip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Impero austro ungarico (2)</a:t>
            </a:r>
            <a:endParaRPr lang="it-IT" dirty="0"/>
          </a:p>
        </p:txBody>
      </p:sp>
      <p:pic>
        <p:nvPicPr>
          <p:cNvPr id="4" name="Segnaposto contenuto 3" descr="impero austro ungarico.jpg"/>
          <p:cNvPicPr>
            <a:picLocks noGrp="1" noChangeAspect="1"/>
          </p:cNvPicPr>
          <p:nvPr>
            <p:ph idx="1"/>
          </p:nvPr>
        </p:nvPicPr>
        <p:blipFill>
          <a:blip r:embed="rId2" cstate="print"/>
          <a:srcRect l="-29016" r="-29016"/>
          <a:stretch>
            <a:fillRect/>
          </a:stretch>
        </p:blip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L’aquila bicipite</a:t>
            </a:r>
            <a:endParaRPr lang="it-IT" dirty="0"/>
          </a:p>
        </p:txBody>
      </p:sp>
      <p:pic>
        <p:nvPicPr>
          <p:cNvPr id="4" name="Segnaposto contenuto 3" descr="aquila bicipite asburgo3.jpg"/>
          <p:cNvPicPr>
            <a:picLocks noGrp="1" noChangeAspect="1"/>
          </p:cNvPicPr>
          <p:nvPr>
            <p:ph idx="1"/>
          </p:nvPr>
        </p:nvPicPr>
        <p:blipFill>
          <a:blip r:embed="rId2" cstate="print"/>
          <a:srcRect l="-69004" r="-69004"/>
          <a:stretch>
            <a:fillRect/>
          </a:stretch>
        </p:blip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Testimonianze</a:t>
            </a:r>
            <a:endParaRPr lang="it-IT" dirty="0"/>
          </a:p>
        </p:txBody>
      </p:sp>
      <p:sp>
        <p:nvSpPr>
          <p:cNvPr id="3" name="Segnaposto contenuto 2"/>
          <p:cNvSpPr>
            <a:spLocks noGrp="1"/>
          </p:cNvSpPr>
          <p:nvPr>
            <p:ph idx="1"/>
          </p:nvPr>
        </p:nvSpPr>
        <p:spPr/>
        <p:txBody>
          <a:bodyPr>
            <a:normAutofit lnSpcReduction="10000"/>
          </a:bodyPr>
          <a:lstStyle/>
          <a:p>
            <a:r>
              <a:rPr lang="it-IT" sz="2400" smtClean="0"/>
              <a:t>Franz Werfel: </a:t>
            </a:r>
            <a:r>
              <a:rPr lang="it-IT" sz="1800" i="1" smtClean="0"/>
              <a:t>L’impero asburgico è fondato nel segno di un’idea superiore e si oppone agli Stati nazionali che sono, nella loro intima essenza, unità demoniache. </a:t>
            </a:r>
            <a:r>
              <a:rPr lang="it-IT" sz="1800" smtClean="0"/>
              <a:t/>
            </a:r>
            <a:br>
              <a:rPr lang="it-IT" sz="1800" smtClean="0"/>
            </a:br>
            <a:r>
              <a:rPr lang="it-IT" sz="1800" smtClean="0"/>
              <a:t>Per Werfel, che scriveva in un’Europa sconvolta dal nazismo, l’Impero rappresentava una civiltà che supera armoniosamente i contrasti nazionali. È qualcosa che richiede un </a:t>
            </a:r>
            <a:r>
              <a:rPr lang="it-IT" sz="1800" i="1" smtClean="0"/>
              <a:t>sacrificium nationis</a:t>
            </a:r>
            <a:r>
              <a:rPr lang="it-IT" sz="1800" smtClean="0"/>
              <a:t>, una rinuncia a una comoda affermazione di se stessi e all’eccitante abbandono agli istinti del proprio sangue.</a:t>
            </a:r>
          </a:p>
          <a:p>
            <a:r>
              <a:rPr lang="it-IT" sz="2400" smtClean="0"/>
              <a:t>Joseph Roth:  </a:t>
            </a:r>
            <a:r>
              <a:rPr lang="it-IT" sz="1800" i="1" smtClean="0"/>
              <a:t>Cominciò a piovere. Era un giovedì. Il giorno dopo, venerdì dunque, a tutti gli angoli delle strade era già affisso il proclama. Era il proclama del nostro vecchio imperatore Francesco Giuseppe e diceva: “Ai miei popoli” </a:t>
            </a:r>
            <a:r>
              <a:rPr lang="it-IT" sz="1800" smtClean="0"/>
              <a:t>( </a:t>
            </a:r>
            <a:r>
              <a:rPr lang="it-IT" sz="1800" i="1" smtClean="0"/>
              <a:t>La Cripta dei Cappuccini</a:t>
            </a:r>
            <a:r>
              <a:rPr lang="it-IT" sz="1800" smtClean="0"/>
              <a:t>, p.58)</a:t>
            </a:r>
          </a:p>
          <a:p>
            <a:r>
              <a:rPr lang="it-IT" sz="1800" smtClean="0"/>
              <a:t>Termini chiave. “</a:t>
            </a:r>
            <a:r>
              <a:rPr lang="it-IT" sz="1800" smtClean="0">
                <a:hlinkClick r:id="rId2" action="ppaction://hlinksldjump"/>
              </a:rPr>
              <a:t>popoli</a:t>
            </a:r>
            <a:r>
              <a:rPr lang="it-IT" sz="1800" smtClean="0"/>
              <a:t>” e “</a:t>
            </a:r>
            <a:r>
              <a:rPr lang="it-IT" sz="1800" smtClean="0">
                <a:hlinkClick r:id="rId3" action="ppaction://hlinksldjump"/>
              </a:rPr>
              <a:t>nazioni</a:t>
            </a:r>
            <a:r>
              <a:rPr lang="it-IT" sz="1800" smtClean="0"/>
              <a:t>”</a:t>
            </a:r>
            <a:endParaRPr lang="it-IT"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Popoli</a:t>
            </a:r>
            <a:endParaRPr lang="it-IT" dirty="0"/>
          </a:p>
        </p:txBody>
      </p:sp>
      <p:sp>
        <p:nvSpPr>
          <p:cNvPr id="3" name="Segnaposto contenuto 2"/>
          <p:cNvSpPr>
            <a:spLocks noGrp="1"/>
          </p:cNvSpPr>
          <p:nvPr>
            <p:ph idx="1"/>
          </p:nvPr>
        </p:nvSpPr>
        <p:spPr/>
        <p:txBody>
          <a:bodyPr>
            <a:normAutofit/>
          </a:bodyPr>
          <a:lstStyle/>
          <a:p>
            <a:r>
              <a:rPr lang="it-IT" sz="1800" dirty="0" smtClean="0"/>
              <a:t>I popoli sono comunità di appartenenza, omogenei per ethos, costumi e lingua.</a:t>
            </a:r>
          </a:p>
          <a:p>
            <a:r>
              <a:rPr lang="it-IT" sz="1800" dirty="0" smtClean="0"/>
              <a:t>I popoli dell’Impero asburgico</a:t>
            </a:r>
          </a:p>
          <a:p>
            <a:pPr>
              <a:buNone/>
            </a:pPr>
            <a:endParaRPr lang="it-IT" sz="1800" dirty="0"/>
          </a:p>
        </p:txBody>
      </p:sp>
      <p:pic>
        <p:nvPicPr>
          <p:cNvPr id="6" name="Immagine 5" descr="popoli dell'impero austro ungarico.jpg"/>
          <p:cNvPicPr>
            <a:picLocks noChangeAspect="1"/>
          </p:cNvPicPr>
          <p:nvPr/>
        </p:nvPicPr>
        <p:blipFill>
          <a:blip r:embed="rId2" cstate="print"/>
          <a:stretch>
            <a:fillRect/>
          </a:stretch>
        </p:blipFill>
        <p:spPr>
          <a:xfrm>
            <a:off x="2339749" y="2708910"/>
            <a:ext cx="5177790" cy="370332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zza">
  <a:themeElements>
    <a:clrScheme name="Brezza">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zza">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zza">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Brezza.thmx</Template>
  <TotalTime>375</TotalTime>
  <Words>645</Words>
  <Application>Microsoft Macintosh PowerPoint</Application>
  <PresentationFormat>Presentazione su schermo (4:3)</PresentationFormat>
  <Paragraphs>45</Paragraphs>
  <Slides>17</Slides>
  <Notes>1</Notes>
  <HiddenSlides>0</HiddenSlides>
  <MMClips>1</MMClips>
  <ScaleCrop>false</ScaleCrop>
  <HeadingPairs>
    <vt:vector size="4" baseType="variant">
      <vt:variant>
        <vt:lpstr>Modello struttura</vt:lpstr>
      </vt:variant>
      <vt:variant>
        <vt:i4>1</vt:i4>
      </vt:variant>
      <vt:variant>
        <vt:lpstr>Titoli diapositive</vt:lpstr>
      </vt:variant>
      <vt:variant>
        <vt:i4>17</vt:i4>
      </vt:variant>
    </vt:vector>
  </HeadingPairs>
  <TitlesOfParts>
    <vt:vector size="18" baseType="lpstr">
      <vt:lpstr>Brezza</vt:lpstr>
      <vt:lpstr>Gli Asburgo La storia e il mito</vt:lpstr>
      <vt:lpstr>Sacro romano impero</vt:lpstr>
      <vt:lpstr>Sacro romano impero germanico</vt:lpstr>
      <vt:lpstr>L’Impero di Carlo V</vt:lpstr>
      <vt:lpstr>Impero austro ungarico (1867)</vt:lpstr>
      <vt:lpstr>Impero austro ungarico (2)</vt:lpstr>
      <vt:lpstr>L’aquila bicipite</vt:lpstr>
      <vt:lpstr>Testimonianze</vt:lpstr>
      <vt:lpstr>Popoli</vt:lpstr>
      <vt:lpstr>Nazioni</vt:lpstr>
      <vt:lpstr>Impero sovranazionale</vt:lpstr>
      <vt:lpstr>La saggezza dell’imperatore</vt:lpstr>
      <vt:lpstr>Senso barocco della vanità</vt:lpstr>
      <vt:lpstr>Cripta dei Cappuccini</vt:lpstr>
      <vt:lpstr>La Cacania</vt:lpstr>
      <vt:lpstr>Francesco Giuseppe</vt:lpstr>
      <vt:lpstr>Inno asburgico (Haydn, 1797)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  -  Gli Asburgo La storia e il mito</dc:title>
  <dc:creator>Fabrizio Oppo</dc:creator>
  <cp:keywords/>
  <cp:lastModifiedBy>Fabrizio Oppo</cp:lastModifiedBy>
  <cp:revision>64</cp:revision>
  <dcterms:created xsi:type="dcterms:W3CDTF">2011-03-15T22:20:10Z</dcterms:created>
  <dcterms:modified xsi:type="dcterms:W3CDTF">2011-03-15T22:31:46Z</dcterms:modified>
</cp:coreProperties>
</file>